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Fredoka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h1cLg/6Ycgaa7wTK+V8j8BK6sS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5F2BD5C-96CE-43F0-9C64-1AEDE445AFA2}">
  <a:tblStyle styleId="{B5F2BD5C-96CE-43F0-9C64-1AEDE445AFA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2DEE62A5-E9D4-4616-90E6-186B830A10CB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fill>
          <a:solidFill>
            <a:schemeClr val="dk1">
              <a:alpha val="20000"/>
            </a:schemeClr>
          </a:solidFill>
        </a:fill>
      </a:tcStyle>
    </a:band1H>
    <a:band2H>
      <a:tcTxStyle b="off" i="off"/>
    </a:band2H>
    <a:band1V>
      <a:tcTxStyle b="off" i="off"/>
      <a:tcStyle>
        <a:fill>
          <a:solidFill>
            <a:schemeClr val="dk1">
              <a:alpha val="20000"/>
            </a:schemeClr>
          </a:solidFill>
        </a:fill>
      </a:tcStyle>
    </a:band1V>
    <a:band2V>
      <a:tcTxStyle b="off" i="off"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</a:seCell>
    <a:swCell>
      <a:tcTxStyle b="off" i="off"/>
    </a:swCell>
    <a:firstRow>
      <a:tcTxStyle b="on" i="off"/>
      <a:tcStyle>
        <a:tcBdr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Fredoka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Fredoka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02a0b63e9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g202a0b63e9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6" name="Google Shape;196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4" name="Google Shape;20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3" name="Google Shape;21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4" name="Google Shape;22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d04880ed9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IE"/>
              <a:t>Acabar de posar hores fixes</a:t>
            </a:r>
            <a:endParaRPr/>
          </a:p>
        </p:txBody>
      </p:sp>
      <p:sp>
        <p:nvSpPr>
          <p:cNvPr id="114" name="Google Shape;114;g2d04880ed9d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IE"/>
              <a:t>Canviar alguna foto per a noves</a:t>
            </a:r>
            <a:endParaRPr/>
          </a:p>
        </p:txBody>
      </p:sp>
      <p:sp>
        <p:nvSpPr>
          <p:cNvPr id="135" name="Google Shape;13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IE"/>
              <a:t>Horari quefa l’ot, afegir un dia</a:t>
            </a:r>
            <a:endParaRPr/>
          </a:p>
        </p:txBody>
      </p:sp>
      <p:sp>
        <p:nvSpPr>
          <p:cNvPr id="154" name="Google Shape;154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5" name="Google Shape;17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6" name="Google Shape;18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hyperlink" Target="mailto:fites@fites.cat" TargetMode="External"/><Relationship Id="rId5" Type="http://schemas.openxmlformats.org/officeDocument/2006/relationships/hyperlink" Target="http://www.fites.org" TargetMode="External"/><Relationship Id="rId6" Type="http://schemas.openxmlformats.org/officeDocument/2006/relationships/image" Target="../media/image2.png"/><Relationship Id="rId7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5" Type="http://schemas.openxmlformats.org/officeDocument/2006/relationships/hyperlink" Target="https://forms.gle/Y3qTTLS2TtgF6fdz7" TargetMode="External"/><Relationship Id="rId6" Type="http://schemas.openxmlformats.org/officeDocument/2006/relationships/hyperlink" Target="mailto:fites@fites.cat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5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20.jp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hyperlink" Target="https://maps.app.goo.gl/EK8AzdDejtg8aZoi6" TargetMode="External"/><Relationship Id="rId5" Type="http://schemas.openxmlformats.org/officeDocument/2006/relationships/hyperlink" Target="https://maps.app.goo.gl/EK8AzdDejtg8aZoi6" TargetMode="External"/><Relationship Id="rId6" Type="http://schemas.openxmlformats.org/officeDocument/2006/relationships/image" Target="../media/image2.png"/><Relationship Id="rId7" Type="http://schemas.openxmlformats.org/officeDocument/2006/relationships/image" Target="../media/image6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hyperlink" Target="https://maps.app.goo.gl/EK8AzdDejtg8aZoi6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10.jpg"/><Relationship Id="rId7" Type="http://schemas.openxmlformats.org/officeDocument/2006/relationships/image" Target="../media/image13.jpg"/><Relationship Id="rId8" Type="http://schemas.openxmlformats.org/officeDocument/2006/relationships/image" Target="../media/image21.jp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jpg"/><Relationship Id="rId10" Type="http://schemas.openxmlformats.org/officeDocument/2006/relationships/image" Target="../media/image15.jpg"/><Relationship Id="rId13" Type="http://schemas.openxmlformats.org/officeDocument/2006/relationships/image" Target="../media/image16.jpg"/><Relationship Id="rId1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9" Type="http://schemas.openxmlformats.org/officeDocument/2006/relationships/image" Target="../media/image17.jpg"/><Relationship Id="rId5" Type="http://schemas.openxmlformats.org/officeDocument/2006/relationships/image" Target="../media/image7.jpg"/><Relationship Id="rId6" Type="http://schemas.openxmlformats.org/officeDocument/2006/relationships/image" Target="../media/image5.jpg"/><Relationship Id="rId7" Type="http://schemas.openxmlformats.org/officeDocument/2006/relationships/image" Target="../media/image9.jpg"/><Relationship Id="rId8" Type="http://schemas.openxmlformats.org/officeDocument/2006/relationships/image" Target="../media/image1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12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5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5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202a0b63e9e_0_0"/>
          <p:cNvPicPr preferRelativeResize="0"/>
          <p:nvPr/>
        </p:nvPicPr>
        <p:blipFill rotWithShape="1">
          <a:blip r:embed="rId3">
            <a:alphaModFix/>
          </a:blip>
          <a:srcRect b="5556" l="0" r="0" t="5556"/>
          <a:stretch/>
        </p:blipFill>
        <p:spPr>
          <a:xfrm>
            <a:off x="2" y="-291875"/>
            <a:ext cx="12191996" cy="812802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202a0b63e9e_0_0"/>
          <p:cNvSpPr txBox="1"/>
          <p:nvPr/>
        </p:nvSpPr>
        <p:spPr>
          <a:xfrm>
            <a:off x="2703590" y="1495450"/>
            <a:ext cx="6784800" cy="353370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40"/>
              <a:buFont typeface="Arial"/>
              <a:buNone/>
            </a:pPr>
            <a:r>
              <a:rPr b="1" i="0" lang="en-IE" sz="7494" u="none" cap="none" strike="noStrike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INFORMACIÓ CAMPAMENTS</a:t>
            </a:r>
            <a:endParaRPr b="1" sz="7494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40"/>
              <a:buFont typeface="Arial"/>
              <a:buNone/>
            </a:pPr>
            <a:r>
              <a:rPr b="1" lang="en-IE" sz="7494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2026</a:t>
            </a:r>
            <a:endParaRPr b="1" sz="7494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202a0b63e9e_0_0"/>
          <p:cNvSpPr txBox="1"/>
          <p:nvPr/>
        </p:nvSpPr>
        <p:spPr>
          <a:xfrm>
            <a:off x="9357986" y="4882775"/>
            <a:ext cx="2756400" cy="189090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IE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</a:t>
            </a:r>
            <a:r>
              <a:rPr b="0" i="0" lang="en-IE" sz="19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fites@fites.cat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IE" sz="1700" u="none" cap="none" strike="noStrike">
                <a:solidFill>
                  <a:srgbClr val="F6B26B"/>
                </a:solidFill>
                <a:latin typeface="Calibri"/>
                <a:ea typeface="Calibri"/>
                <a:cs typeface="Calibri"/>
                <a:sym typeface="Calibri"/>
              </a:rPr>
              <a:t>634026302 o 625610710</a:t>
            </a:r>
            <a:endParaRPr b="0" i="0" sz="1700" u="none" cap="none" strike="noStrike">
              <a:solidFill>
                <a:srgbClr val="F6B26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IE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IE" sz="1700" u="none" cap="none" strike="noStrike">
                <a:solidFill>
                  <a:srgbClr val="F6B26B"/>
                </a:solidFill>
                <a:latin typeface="Calibri"/>
                <a:ea typeface="Calibri"/>
                <a:cs typeface="Calibri"/>
                <a:sym typeface="Calibri"/>
              </a:rPr>
              <a:t>@fites.lleureimuntanya</a:t>
            </a:r>
            <a:endParaRPr b="0" i="0" sz="1700" u="none" cap="none" strike="noStrike">
              <a:solidFill>
                <a:srgbClr val="F6B26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IE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</a:t>
            </a:r>
            <a:r>
              <a:rPr b="0" i="0" lang="en-IE" sz="19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www.fites.org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" name="Google Shape;87;g202a0b63e9e_0_0"/>
          <p:cNvGrpSpPr/>
          <p:nvPr/>
        </p:nvGrpSpPr>
        <p:grpSpPr>
          <a:xfrm>
            <a:off x="9513145" y="5955125"/>
            <a:ext cx="382588" cy="387661"/>
            <a:chOff x="864491" y="1723250"/>
            <a:chExt cx="397866" cy="397887"/>
          </a:xfrm>
        </p:grpSpPr>
        <p:sp>
          <p:nvSpPr>
            <p:cNvPr id="88" name="Google Shape;88;g202a0b63e9e_0_0"/>
            <p:cNvSpPr/>
            <p:nvPr/>
          </p:nvSpPr>
          <p:spPr>
            <a:xfrm>
              <a:off x="935197" y="1793977"/>
              <a:ext cx="256451" cy="256430"/>
            </a:xfrm>
            <a:custGeom>
              <a:rect b="b" l="l" r="r" t="t"/>
              <a:pathLst>
                <a:path extrusionOk="0" h="12287" w="12288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g202a0b63e9e_0_0"/>
            <p:cNvSpPr/>
            <p:nvPr/>
          </p:nvSpPr>
          <p:spPr>
            <a:xfrm>
              <a:off x="1005109" y="1863910"/>
              <a:ext cx="116622" cy="116559"/>
            </a:xfrm>
            <a:custGeom>
              <a:rect b="b" l="l" r="r" t="t"/>
              <a:pathLst>
                <a:path extrusionOk="0" h="5585" w="5588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g202a0b63e9e_0_0"/>
            <p:cNvSpPr/>
            <p:nvPr/>
          </p:nvSpPr>
          <p:spPr>
            <a:xfrm>
              <a:off x="864491" y="1723250"/>
              <a:ext cx="397866" cy="397887"/>
            </a:xfrm>
            <a:custGeom>
              <a:rect b="b" l="l" r="r" t="t"/>
              <a:pathLst>
                <a:path extrusionOk="0" h="19065" w="19064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" name="Google Shape;91;g202a0b63e9e_0_0"/>
          <p:cNvGrpSpPr/>
          <p:nvPr/>
        </p:nvGrpSpPr>
        <p:grpSpPr>
          <a:xfrm>
            <a:off x="9436939" y="5360135"/>
            <a:ext cx="287586" cy="492618"/>
            <a:chOff x="3342725" y="2620775"/>
            <a:chExt cx="338775" cy="481825"/>
          </a:xfrm>
        </p:grpSpPr>
        <p:sp>
          <p:nvSpPr>
            <p:cNvPr id="92" name="Google Shape;92;g202a0b63e9e_0_0"/>
            <p:cNvSpPr/>
            <p:nvPr/>
          </p:nvSpPr>
          <p:spPr>
            <a:xfrm>
              <a:off x="3342725" y="2620775"/>
              <a:ext cx="338775" cy="56475"/>
            </a:xfrm>
            <a:custGeom>
              <a:rect b="b" l="l" r="r" t="t"/>
              <a:pathLst>
                <a:path extrusionOk="0" h="2259" w="13551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g202a0b63e9e_0_0"/>
            <p:cNvSpPr/>
            <p:nvPr/>
          </p:nvSpPr>
          <p:spPr>
            <a:xfrm>
              <a:off x="3342725" y="2705450"/>
              <a:ext cx="338775" cy="284225"/>
            </a:xfrm>
            <a:custGeom>
              <a:rect b="b" l="l" r="r" t="t"/>
              <a:pathLst>
                <a:path extrusionOk="0" h="11369" w="13551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g202a0b63e9e_0_0"/>
            <p:cNvSpPr/>
            <p:nvPr/>
          </p:nvSpPr>
          <p:spPr>
            <a:xfrm>
              <a:off x="3342725" y="3017875"/>
              <a:ext cx="338775" cy="84725"/>
            </a:xfrm>
            <a:custGeom>
              <a:rect b="b" l="l" r="r" t="t"/>
              <a:pathLst>
                <a:path extrusionOk="0" h="3389" w="13551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" name="Google Shape;95;g202a0b63e9e_0_0"/>
          <p:cNvGrpSpPr/>
          <p:nvPr/>
        </p:nvGrpSpPr>
        <p:grpSpPr>
          <a:xfrm>
            <a:off x="10129919" y="5003494"/>
            <a:ext cx="382617" cy="276536"/>
            <a:chOff x="1492675" y="1520750"/>
            <a:chExt cx="481825" cy="310575"/>
          </a:xfrm>
        </p:grpSpPr>
        <p:sp>
          <p:nvSpPr>
            <p:cNvPr id="96" name="Google Shape;96;g202a0b63e9e_0_0"/>
            <p:cNvSpPr/>
            <p:nvPr/>
          </p:nvSpPr>
          <p:spPr>
            <a:xfrm>
              <a:off x="1492675" y="1540400"/>
              <a:ext cx="481825" cy="290925"/>
            </a:xfrm>
            <a:custGeom>
              <a:rect b="b" l="l" r="r" t="t"/>
              <a:pathLst>
                <a:path extrusionOk="0" h="11637" w="19273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202a0b63e9e_0_0"/>
            <p:cNvSpPr/>
            <p:nvPr/>
          </p:nvSpPr>
          <p:spPr>
            <a:xfrm>
              <a:off x="1522575" y="1520750"/>
              <a:ext cx="421975" cy="165800"/>
            </a:xfrm>
            <a:custGeom>
              <a:rect b="b" l="l" r="r" t="t"/>
              <a:pathLst>
                <a:path extrusionOk="0" h="6632" w="16879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Un dibujo con letras&#10;&#10;Descripción generada automáticamente con confianza media" id="98" name="Google Shape;98;g202a0b63e9e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7625" y="5969450"/>
            <a:ext cx="2756400" cy="7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202a0b63e9e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235427" y="6342775"/>
            <a:ext cx="382575" cy="38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9"/>
          <p:cNvPicPr preferRelativeResize="0"/>
          <p:nvPr/>
        </p:nvPicPr>
        <p:blipFill rotWithShape="1">
          <a:blip r:embed="rId3">
            <a:alphaModFix amt="60000"/>
          </a:blip>
          <a:srcRect b="0" l="0" r="0" t="0"/>
          <a:stretch/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con letras&#10;&#10;Descripción generada automáticamente con confianza media" id="199" name="Google Shape;19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0664" y="5855810"/>
            <a:ext cx="2688017" cy="76547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9"/>
          <p:cNvSpPr txBox="1"/>
          <p:nvPr/>
        </p:nvSpPr>
        <p:spPr>
          <a:xfrm>
            <a:off x="319350" y="1206450"/>
            <a:ext cx="119586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·Formulari d’inscripcions (</a:t>
            </a:r>
            <a:r>
              <a:rPr b="0" i="0" lang="en-IE" sz="3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Inscripcions</a:t>
            </a: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)</a:t>
            </a:r>
            <a:r>
              <a:rPr b="1" i="0" lang="en-IE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Fins al 10 </a:t>
            </a:r>
            <a:r>
              <a:rPr b="1" lang="en-IE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d’</a:t>
            </a:r>
            <a:r>
              <a:rPr b="1" i="0" lang="en-IE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agost</a:t>
            </a:r>
            <a:endParaRPr b="1"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en-IE" sz="3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PAGAMENT</a:t>
            </a: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-"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Inscripcions -&gt; </a:t>
            </a:r>
            <a:r>
              <a:rPr b="1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Fins 10 d’agost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-"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pagament únic (</a:t>
            </a:r>
            <a:r>
              <a:rPr lang="en-IE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210</a:t>
            </a: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€) -&gt; </a:t>
            </a:r>
            <a:r>
              <a:rPr b="1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Fins 20 d’agost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I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*Per formalitzar la inscripció és </a:t>
            </a:r>
            <a:r>
              <a:rPr b="1" lang="en-I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necessari</a:t>
            </a:r>
            <a:r>
              <a:rPr lang="en-I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enviar la </a:t>
            </a:r>
            <a:r>
              <a:rPr b="1" lang="en-I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documentació</a:t>
            </a:r>
            <a:r>
              <a:rPr lang="en-I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IE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fites@fites.cat</a:t>
            </a:r>
            <a:r>
              <a:rPr lang="en-I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 a molt tard el </a:t>
            </a:r>
            <a:r>
              <a:rPr b="1" lang="en-I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 d’agost</a:t>
            </a:r>
            <a:r>
              <a:rPr lang="en-I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I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*El preu total ja està restat el 20% de l’inscripció</a:t>
            </a:r>
            <a:b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I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*Demanar informació a 634026302 (Carme)/ 623610710 (Lluna) o fites@fites.cat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9"/>
          <p:cNvSpPr txBox="1"/>
          <p:nvPr/>
        </p:nvSpPr>
        <p:spPr>
          <a:xfrm>
            <a:off x="0" y="406045"/>
            <a:ext cx="12192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IE" sz="46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INSCRIPCIONS I PAGAMENT</a:t>
            </a:r>
            <a:endParaRPr b="0" i="0" sz="6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10"/>
          <p:cNvPicPr preferRelativeResize="0"/>
          <p:nvPr/>
        </p:nvPicPr>
        <p:blipFill rotWithShape="1">
          <a:blip r:embed="rId3">
            <a:alphaModFix amt="60000"/>
          </a:blip>
          <a:srcRect b="0" l="0" r="0" t="0"/>
          <a:stretch/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con letras&#10;&#10;Descripción generada automáticamente con confianza media" id="207" name="Google Shape;20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0664" y="5855810"/>
            <a:ext cx="2688017" cy="765477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0"/>
          <p:cNvSpPr txBox="1"/>
          <p:nvPr/>
        </p:nvSpPr>
        <p:spPr>
          <a:xfrm>
            <a:off x="878413" y="1664581"/>
            <a:ext cx="10815600" cy="4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-"/>
            </a:pPr>
            <a:r>
              <a:rPr b="1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FITXA DEL NEN/A </a:t>
            </a: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(FITXA 1)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-"/>
            </a:pPr>
            <a:r>
              <a:rPr b="1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AUTORITZACIÓ PER PARTICIPAR A L’ACTIVITAT I DRETS D’IMATGE </a:t>
            </a: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(FITXA 2)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-"/>
            </a:pPr>
            <a:r>
              <a:rPr b="1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FITXES MÈDIQUES I AL·LÈRGIES </a:t>
            </a: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(FITXA 3)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-"/>
            </a:pPr>
            <a:r>
              <a:rPr b="1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FOTOCOPIA DE LA CARTILLA DE VACUNES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-"/>
            </a:pPr>
            <a:r>
              <a:rPr b="1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FOTO DE CARNET DE L’INFANT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-"/>
            </a:pPr>
            <a:r>
              <a:rPr b="1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TARGETA SANITARIA FÍSICA I EN FOTOCOPIA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I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Podeu trobar la documentació a la web o demanar-la via whatsapp (635631749 - 623610710)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blob:https://web.whatsapp.com/ed4d5cb7-30bb-48b8-9b22-f3c0db03c273" id="209" name="Google Shape;209;p10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0"/>
          <p:cNvSpPr txBox="1"/>
          <p:nvPr/>
        </p:nvSpPr>
        <p:spPr>
          <a:xfrm>
            <a:off x="3566371" y="443470"/>
            <a:ext cx="6361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IE" sz="47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DOCUMENTACIÓ</a:t>
            </a:r>
            <a:endParaRPr b="0" i="0" sz="7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1"/>
          <p:cNvPicPr preferRelativeResize="0"/>
          <p:nvPr/>
        </p:nvPicPr>
        <p:blipFill rotWithShape="1">
          <a:blip r:embed="rId3">
            <a:alphaModFix amt="60000"/>
          </a:blip>
          <a:srcRect b="0" l="0" r="0" t="0"/>
          <a:stretch/>
        </p:blipFill>
        <p:spPr>
          <a:xfrm>
            <a:off x="2" y="0"/>
            <a:ext cx="1203959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con letras&#10;&#10;Descripción generada automáticamente con confianza media" id="216" name="Google Shape;21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5564" y="5791210"/>
            <a:ext cx="2688017" cy="765477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1"/>
          <p:cNvSpPr/>
          <p:nvPr/>
        </p:nvSpPr>
        <p:spPr>
          <a:xfrm>
            <a:off x="659846" y="1238913"/>
            <a:ext cx="10872306" cy="4339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 tal de poder gaudir tots d’uns campaments agradables des de l’equip de monitors hem pensat posar un seguit de normes que facilitin la convivència: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Quedarà estrictament prohibit l’assetjament a companys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es podrà portar mòbil als campaments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es podrà portar menjar brossa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farà cas als monitors/es en tot moment.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qualsevol circumstància de perill s’avisarà als monitors/es de manera immediata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es podrà sortir del terreny d’acampada excepte quan els monitors ho autoritzen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tractarà amb respecte els voltants del terrenys i no s’embrutarà la natura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S’ha de tractar amb respecte el material proporcionat pels monitors/es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Quedarà estrictament prohibit el consum de substancies com ara alcohol, tabac o qualsevol altre tipus de droga.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Estan prohibides les relacions sexuals durant els campaments i, més, sense preservatiu.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 seguir totes les normatives de prevenció i higiene imposades pels monitors.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I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 conscients que moltes d’aquestes normes són lògiques i no seria necessari ni dir-les, però preferim deixar-les per escrit perquè no hi hagi cap malentès.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I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es trenca alguna d’aquestes normes els implicats/des seran enviats a casa en transport públic o taxi i la família es farà càrrec del cost. A més, el cost dels campaments no es retornarà.</a:t>
            </a:r>
            <a:r>
              <a:rPr b="0" i="0" lang="en-IE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ules – Monroe Central School Corporation" id="218" name="Google Shape;218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106310">
            <a:off x="9912896" y="5139922"/>
            <a:ext cx="2435058" cy="1623372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ed4d5cb7-30bb-48b8-9b22-f3c0db03c273" id="219" name="Google Shape;219;p11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blob:https://web.whatsapp.com/3f4b5349-86dd-4d94-b13f-400fd7817eb0" id="220" name="Google Shape;220;p1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1"/>
          <p:cNvSpPr txBox="1"/>
          <p:nvPr/>
        </p:nvSpPr>
        <p:spPr>
          <a:xfrm>
            <a:off x="2915253" y="312743"/>
            <a:ext cx="63615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IE" sz="49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NORMATIVA</a:t>
            </a:r>
            <a:endParaRPr b="0" i="0" sz="9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12"/>
          <p:cNvPicPr preferRelativeResize="0"/>
          <p:nvPr/>
        </p:nvPicPr>
        <p:blipFill rotWithShape="1">
          <a:blip r:embed="rId4">
            <a:alphaModFix/>
          </a:blip>
          <a:srcRect b="0" l="239" r="249" t="0"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2"/>
          <p:cNvSpPr txBox="1"/>
          <p:nvPr/>
        </p:nvSpPr>
        <p:spPr>
          <a:xfrm>
            <a:off x="914400" y="2542657"/>
            <a:ext cx="10058400" cy="131550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1" i="0" lang="en-IE" sz="8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Us hi esperem!</a:t>
            </a:r>
            <a:endParaRPr b="1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 dibujo con letras&#10;&#10;Descripción generada automáticamente con confianza media" id="228" name="Google Shape;228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88639" y="164885"/>
            <a:ext cx="2688017" cy="765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"/>
          <p:cNvPicPr preferRelativeResize="0"/>
          <p:nvPr/>
        </p:nvPicPr>
        <p:blipFill rotWithShape="1">
          <a:blip r:embed="rId3">
            <a:alphaModFix amt="60000"/>
          </a:blip>
          <a:srcRect b="0" l="0" r="0" t="0"/>
          <a:stretch/>
        </p:blipFill>
        <p:spPr>
          <a:xfrm>
            <a:off x="-1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"/>
          <p:cNvSpPr txBox="1"/>
          <p:nvPr/>
        </p:nvSpPr>
        <p:spPr>
          <a:xfrm>
            <a:off x="952474" y="285200"/>
            <a:ext cx="8224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lang="en-IE" sz="46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CAMPAMENTS 2026</a:t>
            </a:r>
            <a:endParaRPr b="0" i="0" sz="6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pic>
        <p:nvPicPr>
          <p:cNvPr descr="Un dibujo con letras&#10;&#10;Descripción generada automáticamente con confianza media" id="106" name="Google Shape;10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0664" y="5855810"/>
            <a:ext cx="2688017" cy="76547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7" name="Google Shape;107;p2"/>
          <p:cNvGraphicFramePr/>
          <p:nvPr/>
        </p:nvGraphicFramePr>
        <p:xfrm>
          <a:off x="952475" y="1085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{B5F2BD5C-96CE-43F0-9C64-1AEDE445AFA2}</a:tableStyleId>
              </a:tblPr>
              <a:tblGrid>
                <a:gridCol w="1469575"/>
                <a:gridCol w="1469575"/>
                <a:gridCol w="1469575"/>
                <a:gridCol w="1469575"/>
                <a:gridCol w="1469575"/>
                <a:gridCol w="1469575"/>
                <a:gridCol w="1469575"/>
              </a:tblGrid>
              <a:tr h="381000">
                <a:tc gridSpan="7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AGOST I SETEMBRE 2025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DILLUNS 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DIMARTS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DIMECRES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DIJOUS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DIVENDRES 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DISSABTE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DIUMENGE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10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11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13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14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15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16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17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18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19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21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22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23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24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26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27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28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29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2857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b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F3C6">
                        <a:alpha val="6235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F3C6">
                        <a:alpha val="6235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F3C6">
                        <a:alpha val="6235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F3C6">
                        <a:alpha val="6235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F3C6">
                        <a:alpha val="6235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7F3C6">
                        <a:alpha val="62353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10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11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13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14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15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16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17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18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19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21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22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23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24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26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27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28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29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IE" sz="1400" u="none" cap="none" strike="noStrike"/>
                        <a:t>30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5254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8" name="Google Shape;108;p2"/>
          <p:cNvSpPr/>
          <p:nvPr/>
        </p:nvSpPr>
        <p:spPr>
          <a:xfrm>
            <a:off x="10816050" y="4016825"/>
            <a:ext cx="1264500" cy="2716500"/>
          </a:xfrm>
          <a:prstGeom prst="curvedLeftArrow">
            <a:avLst>
              <a:gd fmla="val 7115" name="adj1"/>
              <a:gd fmla="val 49055" name="adj2"/>
              <a:gd fmla="val 29730" name="adj3"/>
            </a:avLst>
          </a:prstGeom>
          <a:solidFill>
            <a:srgbClr val="07F3C6">
              <a:alpha val="62353"/>
            </a:srgbClr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7710125" y="5940600"/>
            <a:ext cx="3243600" cy="917400"/>
          </a:xfrm>
          <a:prstGeom prst="rect">
            <a:avLst/>
          </a:prstGeom>
          <a:noFill/>
          <a:ln cap="flat" cmpd="sng" w="28575">
            <a:solidFill>
              <a:srgbClr val="07F3C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IE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BLAU</a:t>
            </a:r>
            <a:r>
              <a:rPr b="0" i="0" lang="en-IE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campaments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IE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(petits, mitjans i grans)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971284" y="2844476"/>
            <a:ext cx="1419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"/>
          <p:cNvSpPr/>
          <p:nvPr/>
        </p:nvSpPr>
        <p:spPr>
          <a:xfrm flipH="1">
            <a:off x="990859" y="3859002"/>
            <a:ext cx="1419000" cy="396300"/>
          </a:xfrm>
          <a:prstGeom prst="rtTriangle">
            <a:avLst/>
          </a:prstGeom>
          <a:solidFill>
            <a:srgbClr val="07F3C6">
              <a:alpha val="38431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g2d04880ed9d_0_5"/>
          <p:cNvPicPr preferRelativeResize="0"/>
          <p:nvPr/>
        </p:nvPicPr>
        <p:blipFill rotWithShape="1">
          <a:blip r:embed="rId3">
            <a:alphaModFix amt="60000"/>
          </a:blip>
          <a:srcRect b="0" l="0" r="0" t="0"/>
          <a:stretch/>
        </p:blipFill>
        <p:spPr>
          <a:xfrm>
            <a:off x="9801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g2d04880ed9d_0_5"/>
          <p:cNvSpPr txBox="1"/>
          <p:nvPr/>
        </p:nvSpPr>
        <p:spPr>
          <a:xfrm>
            <a:off x="3043050" y="457200"/>
            <a:ext cx="6324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IE" sz="46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TRANSPORT I DATES</a:t>
            </a:r>
            <a:endParaRPr b="0" i="0" sz="6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118" name="Google Shape;118;g2d04880ed9d_0_5"/>
          <p:cNvSpPr txBox="1"/>
          <p:nvPr/>
        </p:nvSpPr>
        <p:spPr>
          <a:xfrm>
            <a:off x="210488" y="1521525"/>
            <a:ext cx="11991300" cy="37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sz="31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IE" sz="31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PETITS I MITJANS</a:t>
            </a:r>
            <a:r>
              <a:rPr b="0" i="0" lang="en-IE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→Campaments, amb </a:t>
            </a:r>
            <a:r>
              <a:rPr b="1" i="0" lang="en-IE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cotxe personal </a:t>
            </a:r>
            <a:r>
              <a:rPr b="0" i="0" lang="en-IE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fins al terreny.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 </a:t>
            </a:r>
            <a:r>
              <a:rPr b="0" i="0" lang="en-IE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31 d’agost </a:t>
            </a:r>
            <a:r>
              <a:rPr b="0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les </a:t>
            </a:r>
            <a:r>
              <a:rPr b="1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16:30h</a:t>
            </a:r>
            <a:r>
              <a:rPr b="0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al </a:t>
            </a:r>
            <a:r>
              <a:rPr b="1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Campament</a:t>
            </a:r>
            <a:r>
              <a:rPr b="0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b="0" i="0" lang="en-IE" sz="2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La Plana Gran</a:t>
            </a:r>
            <a:r>
              <a:rPr b="0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)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 </a:t>
            </a:r>
            <a:r>
              <a:rPr b="0" i="0" lang="en-IE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 de setembre</a:t>
            </a:r>
            <a:r>
              <a:rPr b="0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les </a:t>
            </a:r>
            <a:r>
              <a:rPr b="1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16h </a:t>
            </a:r>
            <a:r>
              <a:rPr b="0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</a:t>
            </a:r>
            <a:r>
              <a:rPr b="1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Campament </a:t>
            </a:r>
            <a:r>
              <a:rPr b="0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0" i="0" lang="en-IE" sz="2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La Plana Gran</a:t>
            </a:r>
            <a:r>
              <a:rPr b="0" i="0" lang="en-IE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IE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0" i="0" lang="en-I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*Quedarem tots a les 16h per fer un berenar junts </a:t>
            </a:r>
            <a:r>
              <a:rPr lang="en-I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amb pares</a:t>
            </a:r>
            <a:r>
              <a:rPr b="0" i="0" lang="en-I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fins a les 18h.</a:t>
            </a:r>
            <a:r>
              <a:rPr b="0" i="0" lang="en-IE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 dibujo con letras&#10;&#10;Descripción generada automáticamente con confianza media" id="119" name="Google Shape;119;g2d04880ed9d_0_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0664" y="5855810"/>
            <a:ext cx="2688017" cy="765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2d04880ed9d_0_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10031299" y="4250150"/>
            <a:ext cx="1583226" cy="12423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e clicpart cartoon cars clipart the cliparts | Carrinho desenho ..." id="121" name="Google Shape;121;g2d04880ed9d_0_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>
            <a:off x="10294363" y="1156372"/>
            <a:ext cx="1320150" cy="67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3"/>
          <p:cNvPicPr preferRelativeResize="0"/>
          <p:nvPr/>
        </p:nvPicPr>
        <p:blipFill rotWithShape="1">
          <a:blip r:embed="rId3">
            <a:alphaModFix amt="51000"/>
          </a:blip>
          <a:srcRect b="0" l="0" r="0" t="0"/>
          <a:stretch/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"/>
          <p:cNvSpPr txBox="1"/>
          <p:nvPr/>
        </p:nvSpPr>
        <p:spPr>
          <a:xfrm>
            <a:off x="434200" y="1932500"/>
            <a:ext cx="11499600" cy="12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IE" sz="3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Instal·lacions</a:t>
            </a:r>
            <a:r>
              <a:rPr b="0" i="0" lang="en-IE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0" i="0" lang="en-IE" sz="3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La Plana Gran</a:t>
            </a:r>
            <a:r>
              <a:rPr b="0" i="0" lang="en-IE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IE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-2279201" y="1004996"/>
            <a:ext cx="12192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IE" sz="46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TERRENY D’ACAMPADA</a:t>
            </a:r>
            <a:endParaRPr b="0" i="0" sz="6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pic>
        <p:nvPicPr>
          <p:cNvPr descr="Un dibujo con letras&#10;&#10;Descripción generada automáticamente con confianza media" id="129" name="Google Shape;12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0664" y="5855810"/>
            <a:ext cx="2688017" cy="765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3"/>
          <p:cNvPicPr preferRelativeResize="0"/>
          <p:nvPr/>
        </p:nvPicPr>
        <p:blipFill rotWithShape="1">
          <a:blip r:embed="rId6">
            <a:alphaModFix/>
          </a:blip>
          <a:srcRect b="70" l="0" r="0" t="60"/>
          <a:stretch/>
        </p:blipFill>
        <p:spPr>
          <a:xfrm>
            <a:off x="7671378" y="2259925"/>
            <a:ext cx="3121551" cy="2338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3"/>
          <p:cNvPicPr preferRelativeResize="0"/>
          <p:nvPr/>
        </p:nvPicPr>
        <p:blipFill rotWithShape="1">
          <a:blip r:embed="rId7">
            <a:alphaModFix/>
          </a:blip>
          <a:srcRect b="70" l="0" r="0" t="60"/>
          <a:stretch/>
        </p:blipFill>
        <p:spPr>
          <a:xfrm>
            <a:off x="2236325" y="3260200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"/>
          <p:cNvPicPr preferRelativeResize="0"/>
          <p:nvPr/>
        </p:nvPicPr>
        <p:blipFill rotWithShape="1">
          <a:blip r:embed="rId8">
            <a:alphaModFix/>
          </a:blip>
          <a:srcRect b="70" l="0" r="0" t="60"/>
          <a:stretch/>
        </p:blipFill>
        <p:spPr>
          <a:xfrm>
            <a:off x="4953850" y="4007950"/>
            <a:ext cx="2466975" cy="18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4"/>
          <p:cNvPicPr preferRelativeResize="0"/>
          <p:nvPr/>
        </p:nvPicPr>
        <p:blipFill rotWithShape="1">
          <a:blip r:embed="rId3">
            <a:alphaModFix amt="60000"/>
          </a:blip>
          <a:srcRect b="0" l="0" r="0" t="0"/>
          <a:stretch/>
        </p:blipFill>
        <p:spPr>
          <a:xfrm>
            <a:off x="-1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con letras&#10;&#10;Descripción generada automáticamente con confianza media" id="138" name="Google Shape;13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5564" y="5855810"/>
            <a:ext cx="2688017" cy="765477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4"/>
          <p:cNvSpPr txBox="1"/>
          <p:nvPr/>
        </p:nvSpPr>
        <p:spPr>
          <a:xfrm>
            <a:off x="251499" y="1523966"/>
            <a:ext cx="60801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·Gimcanes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·Tallers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·Jocs de nit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·Remullades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·Temps lliure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·Excursions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·Orientació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lob:https://web.whatsapp.com/ed4d5cb7-30bb-48b8-9b22-f3c0db03c273" id="140" name="Google Shape;140;p4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blob:https://web.whatsapp.com/3f4b5349-86dd-4d94-b13f-400fd7817eb0" id="141" name="Google Shape;141;p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4"/>
          <p:cNvPicPr preferRelativeResize="0"/>
          <p:nvPr/>
        </p:nvPicPr>
        <p:blipFill rotWithShape="1">
          <a:blip r:embed="rId5">
            <a:alphaModFix/>
          </a:blip>
          <a:srcRect b="28722" l="27566" r="27865" t="23999"/>
          <a:stretch/>
        </p:blipFill>
        <p:spPr>
          <a:xfrm>
            <a:off x="5814350" y="3610050"/>
            <a:ext cx="2442022" cy="161902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"/>
          <p:cNvSpPr txBox="1"/>
          <p:nvPr/>
        </p:nvSpPr>
        <p:spPr>
          <a:xfrm>
            <a:off x="-2" y="304266"/>
            <a:ext cx="12192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IE" sz="54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ACTIVITATS</a:t>
            </a:r>
            <a:endParaRPr b="0" i="0" sz="14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pic>
        <p:nvPicPr>
          <p:cNvPr id="144" name="Google Shape;144;p4"/>
          <p:cNvPicPr preferRelativeResize="0"/>
          <p:nvPr/>
        </p:nvPicPr>
        <p:blipFill rotWithShape="1">
          <a:blip r:embed="rId6">
            <a:alphaModFix/>
          </a:blip>
          <a:srcRect b="9029" l="-4321" r="4321" t="19651"/>
          <a:stretch/>
        </p:blipFill>
        <p:spPr>
          <a:xfrm>
            <a:off x="2833125" y="3614225"/>
            <a:ext cx="2878275" cy="154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"/>
          <p:cNvPicPr preferRelativeResize="0"/>
          <p:nvPr/>
        </p:nvPicPr>
        <p:blipFill rotWithShape="1">
          <a:blip r:embed="rId7">
            <a:alphaModFix/>
          </a:blip>
          <a:srcRect b="0" l="3138" r="0" t="9041"/>
          <a:stretch/>
        </p:blipFill>
        <p:spPr>
          <a:xfrm>
            <a:off x="6513373" y="5329000"/>
            <a:ext cx="1666801" cy="123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4"/>
          <p:cNvPicPr preferRelativeResize="0"/>
          <p:nvPr/>
        </p:nvPicPr>
        <p:blipFill rotWithShape="1">
          <a:blip r:embed="rId8">
            <a:alphaModFix/>
          </a:blip>
          <a:srcRect b="0" l="0" r="0" t="13035"/>
          <a:stretch/>
        </p:blipFill>
        <p:spPr>
          <a:xfrm>
            <a:off x="8327625" y="5329011"/>
            <a:ext cx="1869276" cy="1230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"/>
          <p:cNvPicPr preferRelativeResize="0"/>
          <p:nvPr/>
        </p:nvPicPr>
        <p:blipFill rotWithShape="1">
          <a:blip r:embed="rId9">
            <a:alphaModFix/>
          </a:blip>
          <a:srcRect b="35695" l="0" r="0" t="0"/>
          <a:stretch/>
        </p:blipFill>
        <p:spPr>
          <a:xfrm>
            <a:off x="9238175" y="1082025"/>
            <a:ext cx="2688000" cy="230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4"/>
          <p:cNvPicPr preferRelativeResize="0"/>
          <p:nvPr/>
        </p:nvPicPr>
        <p:blipFill rotWithShape="1">
          <a:blip r:embed="rId10">
            <a:alphaModFix/>
          </a:blip>
          <a:srcRect b="21253" l="28115" r="27058" t="22208"/>
          <a:stretch/>
        </p:blipFill>
        <p:spPr>
          <a:xfrm>
            <a:off x="6891589" y="1834300"/>
            <a:ext cx="2053837" cy="161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4" title="20240907_205402.jpg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643775" y="1735048"/>
            <a:ext cx="2878275" cy="1619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4" title="IMG_20220623_113112.jpg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327637" y="3614225"/>
            <a:ext cx="3596262" cy="161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4"/>
          <p:cNvPicPr preferRelativeResize="0"/>
          <p:nvPr/>
        </p:nvPicPr>
        <p:blipFill rotWithShape="1">
          <a:blip r:embed="rId13">
            <a:alphaModFix/>
          </a:blip>
          <a:srcRect b="23690" l="27653" r="27383" t="29830"/>
          <a:stretch/>
        </p:blipFill>
        <p:spPr>
          <a:xfrm>
            <a:off x="4141524" y="5280836"/>
            <a:ext cx="2053824" cy="1326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5"/>
          <p:cNvPicPr preferRelativeResize="0"/>
          <p:nvPr/>
        </p:nvPicPr>
        <p:blipFill rotWithShape="1">
          <a:blip r:embed="rId3">
            <a:alphaModFix amt="56000"/>
          </a:blip>
          <a:srcRect b="0" l="0" r="0" t="0"/>
          <a:stretch/>
        </p:blipFill>
        <p:spPr>
          <a:xfrm>
            <a:off x="-1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con letras&#10;&#10;Descripción generada automáticamente con confianza media" id="157" name="Google Shape;15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279" y="6227020"/>
            <a:ext cx="1947975" cy="5547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5"/>
          <p:cNvSpPr txBox="1"/>
          <p:nvPr/>
        </p:nvSpPr>
        <p:spPr>
          <a:xfrm>
            <a:off x="3160295" y="1989221"/>
            <a:ext cx="6079958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9" name="Google Shape;159;p5"/>
          <p:cNvGraphicFramePr/>
          <p:nvPr/>
        </p:nvGraphicFramePr>
        <p:xfrm>
          <a:off x="918717" y="84659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{2DEE62A5-E9D4-4616-90E6-186B830A10CB}</a:tableStyleId>
              </a:tblPr>
              <a:tblGrid>
                <a:gridCol w="1133875"/>
                <a:gridCol w="1066100"/>
                <a:gridCol w="1335475"/>
                <a:gridCol w="1294700"/>
                <a:gridCol w="1308550"/>
                <a:gridCol w="1391850"/>
                <a:gridCol w="1351300"/>
                <a:gridCol w="1472725"/>
              </a:tblGrid>
              <a:tr h="511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400" u="none" cap="none" strike="noStrike"/>
                        <a:t>DILLUNS 31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IE" sz="1400" u="none" cap="none" strike="noStrike"/>
                        <a:t>DIMARTS 1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400" u="none" cap="none" strike="noStrike"/>
                        <a:t>DIMECRES 2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400" u="none" cap="none" strike="noStrike"/>
                        <a:t>   DIJOUS 3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400" u="none" cap="none" strike="noStrike"/>
                        <a:t>DIVENDRES 4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400" u="none" cap="none" strike="noStrike"/>
                        <a:t>   DISSABTE 5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400" u="none" cap="none" strike="noStrike"/>
                        <a:t>    DIUMENGE 6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24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7:30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IE" sz="1600" u="none" cap="none" strike="noStrike"/>
                        <a:t>Bon dia!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IE" sz="1600" u="none" cap="none" strike="noStrike"/>
                        <a:t>Bon dia!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Bon dia!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Bon dia!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Bon dia!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Bon dia!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577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8:00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ESMORZAR</a:t>
                      </a:r>
                      <a:endParaRPr sz="16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(serveis)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ESMORZAR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(serveis)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ESMORZAR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(serveis)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ESMORZAR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(serveis)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ESMORZAR</a:t>
                      </a:r>
                      <a:endParaRPr sz="16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(serveis)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ESMORZAR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(serveis)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859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9:00-12:30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GIMCANA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ANEM A L’AIGUA</a:t>
                      </a:r>
                      <a:endParaRPr b="1" i="1" sz="1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GIMCANA MARRANA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 row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EXCURSIÓ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ACTIVITAT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JOCS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</a:tr>
              <a:tr h="537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12:30-13:00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Jocs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Jocs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</a:tr>
              <a:tr h="347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13:00-14:00 </a:t>
                      </a:r>
                      <a:endParaRPr b="1"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DINAR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DINAR</a:t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DINAR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DINAR</a:t>
                      </a:r>
                      <a:endParaRPr sz="1600" u="none" cap="none" strike="noStrike"/>
                    </a:p>
                  </a:txBody>
                  <a:tcPr marT="45725" marB="45725" marR="91450" marL="91450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DINAR</a:t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</a:tr>
              <a:tr h="347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14:00-15:30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75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15:30-19:00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ArribadaMUNTEM TENDES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 TALLERS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TALLERS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JOCS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JOCS</a:t>
                      </a:r>
                      <a:endParaRPr b="1" sz="16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IE" sz="1600" u="none" cap="none" strike="noStrike"/>
                        <a:t>Arribada pares</a:t>
                      </a:r>
                      <a:endParaRPr b="1" sz="16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IE" sz="1600" u="none" cap="none" strike="noStrike"/>
                        <a:t>BERENAR JUNTS</a:t>
                      </a:r>
                      <a:endParaRPr b="1" sz="16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24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19:00-20:00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IE" sz="1600" u="none" cap="none" strike="noStrike"/>
                        <a:t>Jocs</a:t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IE" sz="1600" u="none" cap="none" strike="noStrike"/>
                        <a:t>Jocs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IE" sz="1600" u="none" cap="none" strike="noStrike"/>
                        <a:t>Tallers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IE" sz="1600" u="none" cap="none" strike="noStrike"/>
                        <a:t>Temps lliure</a:t>
                      </a:r>
                      <a:endParaRPr sz="16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347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20:00-21:00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SOPAR</a:t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lang="en-IE" sz="1600" u="none" cap="none" strike="noStrike"/>
                        <a:t>SOPAR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SOPAR</a:t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SOPAR</a:t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SOPAR</a:t>
                      </a:r>
                      <a:endParaRPr b="1" sz="1600" u="none" cap="none" strike="noStrike"/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IE" sz="1600" u="none" cap="none" strike="noStrike"/>
                        <a:t>SOPAR</a:t>
                      </a:r>
                      <a:endParaRPr b="1" sz="16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537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400" u="none" cap="none" strike="noStrike"/>
                        <a:t>21:00-22:30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Joc de nit</a:t>
                      </a:r>
                      <a:endParaRPr b="1" sz="16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Joc de nit</a:t>
                      </a:r>
                      <a:endParaRPr b="1" sz="1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IE" sz="1600" u="none" cap="none" strike="noStrike"/>
                        <a:t>Joc de nit</a:t>
                      </a:r>
                      <a:endParaRPr b="1" sz="1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IE" sz="1600" u="none" cap="none" strike="noStrike"/>
                        <a:t>Joc de nit</a:t>
                      </a:r>
                      <a:endParaRPr b="1" sz="1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IE" sz="1600" u="none" cap="none" strike="noStrike"/>
                        <a:t>Joc de nit</a:t>
                      </a:r>
                      <a:endParaRPr b="1" sz="1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IE" sz="1600" u="none" cap="none" strike="noStrike"/>
                        <a:t>Joc de nit</a:t>
                      </a:r>
                      <a:endParaRPr b="1" sz="160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160" name="Google Shape;160;p5"/>
          <p:cNvSpPr txBox="1"/>
          <p:nvPr/>
        </p:nvSpPr>
        <p:spPr>
          <a:xfrm>
            <a:off x="3256989" y="6412449"/>
            <a:ext cx="7843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*Esmorzarem i berenarem cada dia segons l’horari i el transcurs de les activitats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104275" y="-10"/>
            <a:ext cx="121920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IE" sz="49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HORARI APROXIMAT</a:t>
            </a:r>
            <a:endParaRPr b="0" i="0" sz="9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pic>
        <p:nvPicPr>
          <p:cNvPr descr="Free clicpart cartoon cars clipart the cliparts | Carrinho desenho ..." id="162" name="Google Shape;16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2204650" y="4017274"/>
            <a:ext cx="718384" cy="369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e clicpart cartoon cars clipart the cliparts | Carrinho desenho ..." id="163" name="Google Shape;16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10124702" y="5342250"/>
            <a:ext cx="718375" cy="369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6"/>
          <p:cNvPicPr preferRelativeResize="0"/>
          <p:nvPr/>
        </p:nvPicPr>
        <p:blipFill rotWithShape="1">
          <a:blip r:embed="rId3">
            <a:alphaModFix amt="60000"/>
          </a:blip>
          <a:srcRect b="0" l="0" r="0" t="0"/>
          <a:stretch/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con letras&#10;&#10;Descripción generada automáticamente con confianza media" id="169" name="Google Shape;16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0664" y="5627210"/>
            <a:ext cx="2688017" cy="76547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6"/>
          <p:cNvSpPr txBox="1"/>
          <p:nvPr/>
        </p:nvSpPr>
        <p:spPr>
          <a:xfrm>
            <a:off x="5630745" y="5715710"/>
            <a:ext cx="6080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SORPRESA...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29149" y="729287"/>
            <a:ext cx="121920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IE" sz="57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CENTRE D’INTERÈS</a:t>
            </a:r>
            <a:endParaRPr b="0" i="0" sz="17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pic>
        <p:nvPicPr>
          <p:cNvPr id="172" name="Google Shape;172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00374" y="1866900"/>
            <a:ext cx="6351925" cy="338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7"/>
          <p:cNvPicPr preferRelativeResize="0"/>
          <p:nvPr/>
        </p:nvPicPr>
        <p:blipFill rotWithShape="1">
          <a:blip r:embed="rId3">
            <a:alphaModFix amt="60000"/>
          </a:blip>
          <a:srcRect b="0" l="0" r="0" t="0"/>
          <a:stretch/>
        </p:blipFill>
        <p:spPr>
          <a:xfrm>
            <a:off x="0" y="0"/>
            <a:ext cx="1223459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con letras&#10;&#10;Descripción generada automáticamente con confianza media" id="178" name="Google Shape;17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0664" y="5855810"/>
            <a:ext cx="2688017" cy="765477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7"/>
          <p:cNvSpPr txBox="1"/>
          <p:nvPr/>
        </p:nvSpPr>
        <p:spPr>
          <a:xfrm>
            <a:off x="1016474" y="1395650"/>
            <a:ext cx="4900500" cy="3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Berenar </a:t>
            </a: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 primer dia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Cantimplora de 1.5L mínim (plena)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Carmanyola, coberts i tassa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Mudes còmodes per cada dia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Roba d’abric (anorac, jersei, guants, buf...)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Frontal i piles de recanvi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Botes de Muntanya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Xancletes de riu/escarpins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Motxilla gran i motxilla petita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Capelina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Anti-mosquits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"/>
          <p:cNvSpPr txBox="1"/>
          <p:nvPr/>
        </p:nvSpPr>
        <p:spPr>
          <a:xfrm>
            <a:off x="5760449" y="1395644"/>
            <a:ext cx="62331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57162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IE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Gorra per protegir-se del sol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Crema solar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Necesser (xampú, pinta, raspall i pasta dents )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Pijama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Sac de dormir d’hivern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Màrfega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Tovallola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Banyador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muda per embrutar o tirar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857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a la brossa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Brúixola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1761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Targeta sanitària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1762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IE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Samarreta blanca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esultat d'imatges de mochila montaÃ±a dibujo png" id="181" name="Google Shape;18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66275" y="3733425"/>
            <a:ext cx="1366700" cy="273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ed4d5cb7-30bb-48b8-9b22-f3c0db03c273" id="182" name="Google Shape;182;p7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0" y="465142"/>
            <a:ext cx="12192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IE" sz="46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QUÈ CAL PORTAR?</a:t>
            </a:r>
            <a:endParaRPr b="0" i="0" sz="6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8"/>
          <p:cNvPicPr preferRelativeResize="0"/>
          <p:nvPr/>
        </p:nvPicPr>
        <p:blipFill rotWithShape="1">
          <a:blip r:embed="rId3">
            <a:alphaModFix amt="60000"/>
          </a:blip>
          <a:srcRect b="0" l="0" r="0" t="0"/>
          <a:stretch/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con letras&#10;&#10;Descripción generada automáticamente con confianza media" id="189" name="Google Shape;18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0664" y="5855810"/>
            <a:ext cx="2688017" cy="765477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8"/>
          <p:cNvSpPr txBox="1"/>
          <p:nvPr/>
        </p:nvSpPr>
        <p:spPr>
          <a:xfrm>
            <a:off x="1508710" y="1246726"/>
            <a:ext cx="9174600" cy="4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IE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·Preu </a:t>
            </a:r>
            <a:r>
              <a:rPr b="1" i="0" lang="en-IE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r>
              <a:rPr b="0" i="0" lang="en-IE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soci: </a:t>
            </a:r>
            <a:r>
              <a:rPr b="1" i="0" lang="en-IE" sz="4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210</a:t>
            </a:r>
            <a:r>
              <a:rPr b="0" i="0" lang="en-IE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€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INCLOU: Pensió complerta 7 dies, allotjament, material d’activitats, menjar, asseguran</a:t>
            </a:r>
            <a:r>
              <a:rPr lang="en-IE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</a:t>
            </a:r>
            <a:r>
              <a:rPr b="0" i="0" lang="en-IE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lob:https://web.whatsapp.com/ed4d5cb7-30bb-48b8-9b22-f3c0db03c273" id="191" name="Google Shape;191;p8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8"/>
          <p:cNvSpPr txBox="1"/>
          <p:nvPr/>
        </p:nvSpPr>
        <p:spPr>
          <a:xfrm>
            <a:off x="0" y="305480"/>
            <a:ext cx="12192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IE" sz="47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PREU</a:t>
            </a:r>
            <a:endParaRPr b="0" i="0" sz="700" u="none" cap="none" strike="noStrike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193" name="Google Shape;193;p8"/>
          <p:cNvSpPr txBox="1"/>
          <p:nvPr/>
        </p:nvSpPr>
        <p:spPr>
          <a:xfrm>
            <a:off x="3688200" y="5100100"/>
            <a:ext cx="8503800" cy="15213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IE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 RECORDAR QUE:</a:t>
            </a:r>
            <a:endParaRPr b="1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IE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-Els pagaments es fan al compte de fites: </a:t>
            </a:r>
            <a:r>
              <a:rPr b="0" i="0" lang="en-IE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ES90 3025 2114 0003 8201</a:t>
            </a:r>
            <a:endParaRPr b="0" i="0" sz="17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IE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0025 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IE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-Posar com a concepte: preinscripció_Nom i Cognom o inscripció_Nom i Cognom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2019-06-27T14:04:05Z</dcterms:created>
  <dc:creator>Lala Albert Iglesias</dc:creator>
</cp:coreProperties>
</file>